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33" r:id="rId1"/>
  </p:sldMasterIdLst>
  <p:notesMasterIdLst>
    <p:notesMasterId r:id="rId17"/>
  </p:notesMasterIdLst>
  <p:sldIdLst>
    <p:sldId id="256" r:id="rId2"/>
    <p:sldId id="257" r:id="rId3"/>
    <p:sldId id="274" r:id="rId4"/>
    <p:sldId id="275" r:id="rId5"/>
    <p:sldId id="276" r:id="rId6"/>
    <p:sldId id="277" r:id="rId7"/>
    <p:sldId id="278" r:id="rId8"/>
    <p:sldId id="279" r:id="rId9"/>
    <p:sldId id="281" r:id="rId10"/>
    <p:sldId id="282" r:id="rId11"/>
    <p:sldId id="284" r:id="rId12"/>
    <p:sldId id="285" r:id="rId13"/>
    <p:sldId id="287" r:id="rId14"/>
    <p:sldId id="286" r:id="rId15"/>
    <p:sldId id="263" r:id="rId16"/>
  </p:sldIdLst>
  <p:sldSz cx="12192000" cy="6858000"/>
  <p:notesSz cx="6858000" cy="9144000"/>
  <p:embeddedFontLst>
    <p:embeddedFont>
      <p:font typeface="맑은 고딕" panose="020B0503020000020004" pitchFamily="34" charset="-127"/>
      <p:regular r:id="rId18"/>
      <p:bold r:id="rId19"/>
    </p:embeddedFont>
    <p:embeddedFont>
      <p:font typeface="Paperlogy 4 Regular" pitchFamily="2" charset="-127"/>
      <p:regular r:id="rId20"/>
    </p:embeddedFont>
    <p:embeddedFont>
      <p:font typeface="Paperlogy 5 Medium" pitchFamily="2" charset="-127"/>
      <p:regular r:id="rId21"/>
    </p:embeddedFont>
    <p:embeddedFont>
      <p:font typeface="Paperlogy 6 SemiBold" pitchFamily="2" charset="-127"/>
      <p:regular r:id="rId22"/>
      <p:bold r:id="rId23"/>
    </p:embeddedFont>
    <p:embeddedFont>
      <p:font typeface="Paperlogy 7 Bold" pitchFamily="2" charset="-127"/>
      <p:bold r:id="rId24"/>
    </p:embeddedFont>
    <p:embeddedFont>
      <p:font typeface="Paperlogy 9 Black" pitchFamily="2" charset="-127"/>
      <p:bold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83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09" autoAdjust="0"/>
    <p:restoredTop sz="94633"/>
  </p:normalViewPr>
  <p:slideViewPr>
    <p:cSldViewPr snapToGrid="0">
      <p:cViewPr varScale="1">
        <p:scale>
          <a:sx n="43" d="100"/>
          <a:sy n="43" d="100"/>
        </p:scale>
        <p:origin x="248" y="17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0F5B0A-8ACF-41E3-ABFD-B4026DAC7C41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29B75-94D8-411A-B018-80ED39E17D8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120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405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1CBBB0-44FF-3E43-451D-710C54150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5E25AA8-308E-85B8-ED81-66B53A73E9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31A2CDE-C853-24D8-F425-EE9C91EFD8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1FA179-F620-4EC1-1F13-6CFCF35D4D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297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EE2EA-0D25-8467-2987-64638AB4D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57AF213-1D5A-DE3B-E7F6-1EB9701913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3ED960E-7610-25A9-3331-A7BACAD1C2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428C5B-5118-90CF-8861-F56ECBB654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888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91932-24ED-BFB2-E59B-982A35F59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8534A6D-AC86-E917-FAE7-63FDF4FCE2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F643C05-7F61-2A0E-AB69-3270619DA5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DA5B21-4BFC-CB84-BE9C-1152A9BBFC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678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71B7E-34F5-BEB3-026B-142CD6B4A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5B8337D-B710-1C23-210E-2197ACE7B7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CC46E7-B30D-355E-2BAE-6338AD8253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2FFCA6-2D36-054C-D685-A284BF8E18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840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63D41B-5D2F-D6BB-0994-1ACD5E116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A708CC0-3A59-FDAF-FF6B-D34D4A10B6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01A326C-29B5-77A8-8DB8-2AC072A011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47E0D4C-186B-56ED-5A3D-8EA602EDEC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76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295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F2D61-5D57-CB67-E8A6-78BF26187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1A499DF-EE6A-D8D7-986E-747C69305B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FC08410-94E7-6A34-7F69-4430FBBF61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197B0F-2481-93EE-83D6-1EC75B2084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881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A9271-A364-2827-6D5F-70BBA3A0A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5D75357-9A59-7CC8-7AC5-160AC1AD8D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A6A6F98-4E33-2F49-265A-49D40CEE14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EB9D1D-7301-932C-1973-00D096FCA7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90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F7B9A-7365-6FBD-85A6-BFA68CC65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2AC3DAB-CD6E-E422-CD91-15DAC3C553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3C6EE2B-0270-3676-6A21-735D58ED66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831B69-CA31-6091-B1E7-1C5BA3FF7B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26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9A9F0-C787-3B52-8A42-AF5E4A326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6D02785-6482-F5E8-C4A9-1A7A47D278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52B0247-B277-6ECC-DD0E-8F8E39B571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01789C-D903-EC63-4792-A47A4269B8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836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51EB6-D32C-4094-0A91-3838E3C8B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991AD31-810F-D7CD-3F50-1B6A00AD13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E819D5D-8B61-8F9B-87DF-DE676F5FA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1259C4-1977-4C33-ADAE-D339C67A37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026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A6E23-1AAA-3562-447C-8833C7BF23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F4E416B-4D8F-EA46-3272-3AA44DBD4B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979EA7D-E554-3524-C412-CC23F4BA40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2684B4-34AF-CFF6-5F7E-A5989602BD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9715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544A9-1B38-9ECC-74D7-F27B93D39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62276D2-899D-2FD2-59BF-7E0BF1E99C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81BAAF5-329C-35E9-B3BD-C70CF44013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87726B-A799-044E-80D4-7D8DF345F8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29B75-94D8-411A-B018-80ED39E17D8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340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420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863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903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3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697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729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42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015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6588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251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123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1BCD9AA-2407-4401-B5EF-42D0AF77843D}" type="datetimeFigureOut">
              <a:rPr lang="ko-KR" altLang="en-US" smtClean="0"/>
              <a:pPr/>
              <a:t>2025. 6. 6.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B8FDAEF-4799-4E90-85F8-1A3504A4DAA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29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27EEE0-6E3D-4255-91D0-143F2F9BFF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테스트케이스 결과 보고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7A2C25-B9AA-4026-9202-3B0656571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pPr algn="r"/>
            <a:endParaRPr lang="en-US" altLang="ko-KR" dirty="0"/>
          </a:p>
          <a:p>
            <a:pPr algn="r"/>
            <a:endParaRPr lang="en-US" altLang="ko-KR" dirty="0"/>
          </a:p>
          <a:p>
            <a:pPr algn="r"/>
            <a:endParaRPr lang="en-US" altLang="ko-KR" dirty="0"/>
          </a:p>
          <a:p>
            <a:pPr algn="r"/>
            <a:r>
              <a:rPr lang="en-US" altLang="ko-KR" sz="3200" dirty="0">
                <a:latin typeface="Paperlogy 5 Medium" pitchFamily="2" charset="-127"/>
                <a:ea typeface="Paperlogy 5 Medium" pitchFamily="2" charset="-127"/>
              </a:rPr>
              <a:t>2</a:t>
            </a:r>
            <a:r>
              <a:rPr lang="ko-KR" altLang="en-US" sz="3200" dirty="0">
                <a:latin typeface="Paperlogy 5 Medium" pitchFamily="2" charset="-127"/>
                <a:ea typeface="Paperlogy 5 Medium" pitchFamily="2" charset="-127"/>
              </a:rPr>
              <a:t>조 김연범</a:t>
            </a:r>
            <a:r>
              <a:rPr lang="en-US" altLang="ko-KR" sz="3200" dirty="0">
                <a:latin typeface="Paperlogy 5 Medium" pitchFamily="2" charset="-127"/>
                <a:ea typeface="Paperlogy 5 Medium" pitchFamily="2" charset="-127"/>
              </a:rPr>
              <a:t>, </a:t>
            </a:r>
            <a:r>
              <a:rPr lang="ko-KR" altLang="en-US" sz="3200" dirty="0">
                <a:latin typeface="Paperlogy 5 Medium" pitchFamily="2" charset="-127"/>
                <a:ea typeface="Paperlogy 5 Medium" pitchFamily="2" charset="-127"/>
              </a:rPr>
              <a:t>이한을</a:t>
            </a:r>
            <a:endParaRPr lang="en-US" altLang="ko-KR" sz="3200" dirty="0">
              <a:latin typeface="Paperlogy 5 Medium" pitchFamily="2" charset="-127"/>
              <a:ea typeface="Paperlogy 5 Medium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B3E19-0C86-431D-1A66-EC30398DDF69}"/>
              </a:ext>
            </a:extLst>
          </p:cNvPr>
          <p:cNvSpPr txBox="1"/>
          <p:nvPr/>
        </p:nvSpPr>
        <p:spPr>
          <a:xfrm>
            <a:off x="949234" y="2069277"/>
            <a:ext cx="1029353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700" b="1" dirty="0">
                <a:latin typeface="Paperlogy 6 SemiBold" pitchFamily="2" charset="-127"/>
                <a:ea typeface="Paperlogy 6 SemiBold" pitchFamily="2" charset="-127"/>
              </a:rPr>
              <a:t>해상교통 빅데이터 분석 및 딥러닝 기반 선박 이동 예측 모델 개발</a:t>
            </a:r>
          </a:p>
        </p:txBody>
      </p:sp>
    </p:spTree>
    <p:extLst>
      <p:ext uri="{BB962C8B-B14F-4D97-AF65-F5344CB8AC3E}">
        <p14:creationId xmlns:p14="http://schemas.microsoft.com/office/powerpoint/2010/main" val="3069500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3E78D8-FCE1-FD2C-2A51-061B7787F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614D02-4CBC-BD9B-31B6-A685979B8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Paperlogy 9 Black" pitchFamily="2" charset="-127"/>
                <a:ea typeface="Paperlogy 9 Black" pitchFamily="2" charset="-127"/>
              </a:rPr>
              <a:t>고객 </a:t>
            </a: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결과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AF9FB2D0-232C-5E5B-0C83-18F423797C7D}"/>
              </a:ext>
            </a:extLst>
          </p:cNvPr>
          <p:cNvSpPr txBox="1">
            <a:spLocks/>
          </p:cNvSpPr>
          <p:nvPr/>
        </p:nvSpPr>
        <p:spPr>
          <a:xfrm>
            <a:off x="1066799" y="1575966"/>
            <a:ext cx="10058400" cy="6304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300" b="1" dirty="0">
                <a:latin typeface="Paperlogy 9 Black" pitchFamily="2" charset="-127"/>
                <a:ea typeface="Paperlogy 9 Black" pitchFamily="2" charset="-127"/>
              </a:rPr>
              <a:t>[TC-02-01] </a:t>
            </a:r>
            <a:r>
              <a:rPr lang="ko-KR" altLang="en-US" sz="2300" b="1" dirty="0">
                <a:latin typeface="Paperlogy 9 Black" pitchFamily="2" charset="-127"/>
                <a:ea typeface="Paperlogy 9 Black" pitchFamily="2" charset="-127"/>
              </a:rPr>
              <a:t>경로 탐색 기능</a:t>
            </a:r>
          </a:p>
        </p:txBody>
      </p:sp>
      <p:pic>
        <p:nvPicPr>
          <p:cNvPr id="9" name="그림 8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3A4F46D-1E39-D2F0-475F-4380A50A78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61" y="3495784"/>
            <a:ext cx="5181600" cy="990600"/>
          </a:xfrm>
          <a:prstGeom prst="rect">
            <a:avLst/>
          </a:prstGeom>
        </p:spPr>
      </p:pic>
      <p:pic>
        <p:nvPicPr>
          <p:cNvPr id="11" name="그림 10" descr="텍스트, 폰트, 스크린샷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2D15078-318F-AEB4-FD62-0BC273751A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23" y="3495784"/>
            <a:ext cx="5181600" cy="990600"/>
          </a:xfrm>
          <a:prstGeom prst="rect">
            <a:avLst/>
          </a:prstGeom>
        </p:spPr>
      </p:pic>
      <p:pic>
        <p:nvPicPr>
          <p:cNvPr id="13" name="그림 12" descr="텍스트, 폰트, 스크린샷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FC91A26-1E0E-2AB2-2134-12D4DAF388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9" y="3429000"/>
            <a:ext cx="5181600" cy="1143000"/>
          </a:xfrm>
          <a:prstGeom prst="rect">
            <a:avLst/>
          </a:prstGeom>
        </p:spPr>
      </p:pic>
      <p:pic>
        <p:nvPicPr>
          <p:cNvPr id="10" name="내용 개체 틀 7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EC65D5D-24CA-1FC5-11AC-BFFFD508B3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02" r="50469" b="4693"/>
          <a:stretch/>
        </p:blipFill>
        <p:spPr>
          <a:xfrm>
            <a:off x="6347449" y="2008109"/>
            <a:ext cx="5130028" cy="4143220"/>
          </a:xfrm>
        </p:spPr>
      </p:pic>
      <p:pic>
        <p:nvPicPr>
          <p:cNvPr id="14" name="그림 13" descr="텍스트, 폰트, 스크린샷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D072158-792C-E3A4-2D49-4F95F5D91EB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23" y="3349469"/>
            <a:ext cx="51816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58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D59F1-1CB7-2A7D-B257-165AED805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46E64B-E22D-B4C0-47BA-0A0B4FB17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Paperlogy 9 Black" pitchFamily="2" charset="-127"/>
                <a:ea typeface="Paperlogy 9 Black" pitchFamily="2" charset="-127"/>
              </a:rPr>
              <a:t>고객 </a:t>
            </a: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결과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51A416EB-7713-297D-10B4-5E832D6C4AE1}"/>
              </a:ext>
            </a:extLst>
          </p:cNvPr>
          <p:cNvSpPr txBox="1">
            <a:spLocks/>
          </p:cNvSpPr>
          <p:nvPr/>
        </p:nvSpPr>
        <p:spPr>
          <a:xfrm>
            <a:off x="1066799" y="1575966"/>
            <a:ext cx="10058400" cy="6304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300" b="1" dirty="0">
                <a:latin typeface="Paperlogy 9 Black" pitchFamily="2" charset="-127"/>
                <a:ea typeface="Paperlogy 9 Black" pitchFamily="2" charset="-127"/>
              </a:rPr>
              <a:t>[TC-02-02] </a:t>
            </a:r>
            <a:r>
              <a:rPr lang="ko-KR" altLang="en-US" sz="2300" b="1" dirty="0">
                <a:latin typeface="Paperlogy 9 Black" pitchFamily="2" charset="-127"/>
                <a:ea typeface="Paperlogy 9 Black" pitchFamily="2" charset="-127"/>
              </a:rPr>
              <a:t>자가 회귀 기능</a:t>
            </a:r>
          </a:p>
        </p:txBody>
      </p:sp>
      <p:pic>
        <p:nvPicPr>
          <p:cNvPr id="6" name="내용 개체 틀 6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5A1F437-C5F9-9E28-415B-4F09A516A5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88" r="50469" b="60655"/>
          <a:stretch/>
        </p:blipFill>
        <p:spPr>
          <a:xfrm>
            <a:off x="5680597" y="2001644"/>
            <a:ext cx="6230016" cy="1427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9CC177-1256-697B-CF2E-35B8300EFE9B}"/>
              </a:ext>
            </a:extLst>
          </p:cNvPr>
          <p:cNvSpPr txBox="1"/>
          <p:nvPr/>
        </p:nvSpPr>
        <p:spPr>
          <a:xfrm rot="5400000">
            <a:off x="8405367" y="3613051"/>
            <a:ext cx="45731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b="1" dirty="0">
                <a:latin typeface="Paperlogy 7 Bold" pitchFamily="2" charset="-127"/>
                <a:ea typeface="Paperlogy 7 Bold" pitchFamily="2" charset="-127"/>
              </a:rPr>
              <a:t>.</a:t>
            </a:r>
            <a:r>
              <a:rPr kumimoji="1" lang="ko-KR" altLang="en-US" sz="1500" b="1" dirty="0">
                <a:latin typeface="Paperlogy 7 Bold" pitchFamily="2" charset="-127"/>
                <a:ea typeface="Paperlogy 7 Bold" pitchFamily="2" charset="-127"/>
              </a:rPr>
              <a:t> </a:t>
            </a:r>
            <a:r>
              <a:rPr kumimoji="1" lang="en-US" altLang="ko-KR" sz="1500" b="1" dirty="0">
                <a:latin typeface="Paperlogy 7 Bold" pitchFamily="2" charset="-127"/>
                <a:ea typeface="Paperlogy 7 Bold" pitchFamily="2" charset="-127"/>
              </a:rPr>
              <a:t>.</a:t>
            </a:r>
            <a:r>
              <a:rPr kumimoji="1" lang="ko-KR" altLang="en-US" sz="1500" b="1" dirty="0">
                <a:latin typeface="Paperlogy 7 Bold" pitchFamily="2" charset="-127"/>
                <a:ea typeface="Paperlogy 7 Bold" pitchFamily="2" charset="-127"/>
              </a:rPr>
              <a:t> </a:t>
            </a:r>
            <a:r>
              <a:rPr kumimoji="1" lang="en-US" altLang="ko-KR" sz="1500" b="1" dirty="0">
                <a:latin typeface="Paperlogy 7 Bold" pitchFamily="2" charset="-127"/>
                <a:ea typeface="Paperlogy 7 Bold" pitchFamily="2" charset="-127"/>
              </a:rPr>
              <a:t>.</a:t>
            </a:r>
            <a:endParaRPr kumimoji="1" lang="ko-KR" altLang="en-US" sz="1500" b="1" dirty="0">
              <a:latin typeface="Paperlogy 7 Bold" pitchFamily="2" charset="-127"/>
              <a:ea typeface="Paperlogy 7 Bold" pitchFamily="2" charset="-127"/>
            </a:endParaRPr>
          </a:p>
        </p:txBody>
      </p:sp>
      <p:pic>
        <p:nvPicPr>
          <p:cNvPr id="8" name="그림 7" descr="텍스트, 스크린샷, 패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41F0E17-2C83-6A62-18EE-F82C03D564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91" t="72962" r="50598" b="1784"/>
          <a:stretch/>
        </p:blipFill>
        <p:spPr>
          <a:xfrm>
            <a:off x="5460685" y="4003289"/>
            <a:ext cx="6360618" cy="1980369"/>
          </a:xfrm>
          <a:prstGeom prst="rect">
            <a:avLst/>
          </a:prstGeom>
        </p:spPr>
      </p:pic>
      <p:pic>
        <p:nvPicPr>
          <p:cNvPr id="15" name="그림 14" descr="텍스트, 폰트, 스크린샷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B57A4DC-F070-0C08-F487-84F3D71E64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97" y="3273039"/>
            <a:ext cx="51816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05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2BF48-710C-3676-BB7F-7756BB964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DF5326-8E2A-B45A-BFB3-21434EB98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Paperlogy 9 Black" pitchFamily="2" charset="-127"/>
                <a:ea typeface="Paperlogy 9 Black" pitchFamily="2" charset="-127"/>
              </a:rPr>
              <a:t>고객 </a:t>
            </a: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결과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B0B5B036-76F4-BE62-E062-D565CC5BFAD6}"/>
              </a:ext>
            </a:extLst>
          </p:cNvPr>
          <p:cNvSpPr txBox="1">
            <a:spLocks/>
          </p:cNvSpPr>
          <p:nvPr/>
        </p:nvSpPr>
        <p:spPr>
          <a:xfrm>
            <a:off x="1066799" y="1575966"/>
            <a:ext cx="10058400" cy="6304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300" b="1" dirty="0">
                <a:latin typeface="Paperlogy 9 Black" pitchFamily="2" charset="-127"/>
                <a:ea typeface="Paperlogy 9 Black" pitchFamily="2" charset="-127"/>
              </a:rPr>
              <a:t>[TC-02-03] </a:t>
            </a:r>
            <a:r>
              <a:rPr lang="ko-KR" altLang="en-US" sz="2300" b="1" dirty="0">
                <a:latin typeface="Paperlogy 9 Black" pitchFamily="2" charset="-127"/>
                <a:ea typeface="Paperlogy 9 Black" pitchFamily="2" charset="-127"/>
              </a:rPr>
              <a:t>도착 판정 기능</a:t>
            </a:r>
          </a:p>
        </p:txBody>
      </p:sp>
      <p:pic>
        <p:nvPicPr>
          <p:cNvPr id="4" name="그림 3" descr="텍스트, 스크린샷, 소프트웨어, 지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8F4FDD3-ABA9-E8CA-AB08-D1C00A17D5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039" y="1970603"/>
            <a:ext cx="5546187" cy="4189565"/>
          </a:xfrm>
          <a:prstGeom prst="rect">
            <a:avLst/>
          </a:prstGeom>
        </p:spPr>
      </p:pic>
      <p:pic>
        <p:nvPicPr>
          <p:cNvPr id="5" name="그림 4" descr="텍스트, 스크린샷, 폰트, 로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2F27233-39F7-F34A-F501-3739F52E36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283" y="3528227"/>
            <a:ext cx="2118234" cy="1753807"/>
          </a:xfrm>
          <a:prstGeom prst="rect">
            <a:avLst/>
          </a:prstGeom>
        </p:spPr>
      </p:pic>
      <p:pic>
        <p:nvPicPr>
          <p:cNvPr id="10" name="그림 9" descr="텍스트, 폰트, 스크린샷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487F8A0-CD9C-102D-52F3-F8CFB41E65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39" y="3335135"/>
            <a:ext cx="51816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604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949E55-BF28-25B8-8D44-DE5336605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3AE4AE-448D-45E5-97AA-1DCCCE2E7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Paperlogy 9 Black" pitchFamily="2" charset="-127"/>
                <a:ea typeface="Paperlogy 9 Black" pitchFamily="2" charset="-127"/>
              </a:rPr>
              <a:t>고객 </a:t>
            </a: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고객 피드백 및 피드백 반영 계획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18369ADA-3D9F-2940-31A6-32CF1F97DFE4}"/>
              </a:ext>
            </a:extLst>
          </p:cNvPr>
          <p:cNvSpPr txBox="1">
            <a:spLocks/>
          </p:cNvSpPr>
          <p:nvPr/>
        </p:nvSpPr>
        <p:spPr>
          <a:xfrm>
            <a:off x="1036320" y="2273795"/>
            <a:ext cx="10058400" cy="6304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[1] </a:t>
            </a:r>
            <a:r>
              <a:rPr lang="ko-KR" altLang="en-US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예측 경로 탐색 단계에서 목적지까지 예상 경로가 그려지는 데 시간이 오래 소요된다</a:t>
            </a:r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.</a:t>
            </a:r>
            <a:endParaRPr lang="ko-KR" altLang="en-US" sz="2300" b="1" dirty="0">
              <a:solidFill>
                <a:schemeClr val="tx1"/>
              </a:solidFill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6E71B08-8E6D-81F9-E75E-4A3B9FE3CE0D}"/>
              </a:ext>
            </a:extLst>
          </p:cNvPr>
          <p:cNvSpPr txBox="1">
            <a:spLocks/>
          </p:cNvSpPr>
          <p:nvPr/>
        </p:nvSpPr>
        <p:spPr>
          <a:xfrm>
            <a:off x="1036320" y="3980040"/>
            <a:ext cx="10058400" cy="630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[2] </a:t>
            </a:r>
            <a:r>
              <a:rPr lang="ko-KR" altLang="en-US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예측된 경로의 신뢰도나 정확도 등 정량적 지표를 표현하는 부분을 추가했으면 좋겠다</a:t>
            </a:r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.</a:t>
            </a:r>
            <a:endParaRPr lang="ko-KR" altLang="en-US" sz="2300" b="1" dirty="0">
              <a:solidFill>
                <a:schemeClr val="tx1"/>
              </a:solidFill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0BAEC27A-609B-DB28-D96A-30216031F859}"/>
              </a:ext>
            </a:extLst>
          </p:cNvPr>
          <p:cNvSpPr/>
          <p:nvPr/>
        </p:nvSpPr>
        <p:spPr>
          <a:xfrm>
            <a:off x="1322392" y="3182263"/>
            <a:ext cx="1396745" cy="372031"/>
          </a:xfrm>
          <a:prstGeom prst="roundRect">
            <a:avLst>
              <a:gd name="adj" fmla="val 50000"/>
            </a:avLst>
          </a:prstGeom>
          <a:solidFill>
            <a:srgbClr val="2683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700" b="1" dirty="0">
                <a:solidFill>
                  <a:schemeClr val="bg1"/>
                </a:solidFill>
                <a:latin typeface="Paperlogy 6 SemiBold" pitchFamily="2" charset="-127"/>
                <a:ea typeface="Paperlogy 6 SemiBold" pitchFamily="2" charset="-127"/>
              </a:rPr>
              <a:t>개선 사항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1CDBE3-A06E-486F-E8A0-BF08E02924CF}"/>
              </a:ext>
            </a:extLst>
          </p:cNvPr>
          <p:cNvSpPr txBox="1"/>
          <p:nvPr/>
        </p:nvSpPr>
        <p:spPr>
          <a:xfrm>
            <a:off x="2719137" y="3073090"/>
            <a:ext cx="8716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JS 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기반으로 화면을 동적으로 최적화하는 방식</a:t>
            </a:r>
            <a:r>
              <a:rPr lang="en-US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(</a:t>
            </a:r>
            <a:r>
              <a:rPr lang="en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CSR, Client-Side Rendering)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을 </a:t>
            </a:r>
            <a:endParaRPr lang="en-US" altLang="ko-KR" dirty="0">
              <a:solidFill>
                <a:srgbClr val="000000"/>
              </a:solidFill>
              <a:effectLst/>
              <a:latin typeface="Paperlogy 4 Regular" pitchFamily="2" charset="-127"/>
              <a:ea typeface="Paperlogy 4 Regular" pitchFamily="2" charset="-127"/>
            </a:endParaRPr>
          </a:p>
          <a:p>
            <a:pPr>
              <a:buNone/>
            </a:pP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적용해 소요 시간을 </a:t>
            </a:r>
            <a:r>
              <a:rPr lang="en-US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50% 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이상 단축</a:t>
            </a:r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F8055E88-71A1-3015-2BC0-B7661DEA9516}"/>
              </a:ext>
            </a:extLst>
          </p:cNvPr>
          <p:cNvSpPr/>
          <p:nvPr/>
        </p:nvSpPr>
        <p:spPr>
          <a:xfrm>
            <a:off x="1322392" y="4759854"/>
            <a:ext cx="1396745" cy="372031"/>
          </a:xfrm>
          <a:prstGeom prst="roundRect">
            <a:avLst>
              <a:gd name="adj" fmla="val 50000"/>
            </a:avLst>
          </a:prstGeom>
          <a:solidFill>
            <a:srgbClr val="2683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700" b="1" dirty="0">
                <a:solidFill>
                  <a:schemeClr val="bg1"/>
                </a:solidFill>
                <a:latin typeface="Paperlogy 6 SemiBold" pitchFamily="2" charset="-127"/>
                <a:ea typeface="Paperlogy 6 SemiBold" pitchFamily="2" charset="-127"/>
              </a:rPr>
              <a:t>개선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80F2E-DF7A-29FC-6527-0832AF7CCB95}"/>
              </a:ext>
            </a:extLst>
          </p:cNvPr>
          <p:cNvSpPr txBox="1"/>
          <p:nvPr/>
        </p:nvSpPr>
        <p:spPr>
          <a:xfrm>
            <a:off x="2719137" y="4650681"/>
            <a:ext cx="8716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모델의 각 예측 위치 주변 구간에 신뢰 구간을 설정해 시각적으로 표시하거나</a:t>
            </a:r>
            <a:r>
              <a:rPr lang="en-US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, </a:t>
            </a:r>
          </a:p>
          <a:p>
            <a:pPr>
              <a:buNone/>
            </a:pPr>
            <a:r>
              <a:rPr lang="en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RMSE 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등 정량적 지표를 활용해 실시간으로 예측 경로의 신뢰도</a:t>
            </a:r>
            <a:r>
              <a:rPr lang="en-US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/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정확도를 시각화 할 예정</a:t>
            </a:r>
          </a:p>
        </p:txBody>
      </p:sp>
    </p:spTree>
    <p:extLst>
      <p:ext uri="{BB962C8B-B14F-4D97-AF65-F5344CB8AC3E}">
        <p14:creationId xmlns:p14="http://schemas.microsoft.com/office/powerpoint/2010/main" val="4141980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328A9-AF4C-59F8-1E70-B42FD6FC8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1CDB4-D76A-C53F-C563-5AEB79DCB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Paperlogy 9 Black" pitchFamily="2" charset="-127"/>
                <a:ea typeface="Paperlogy 9 Black" pitchFamily="2" charset="-127"/>
              </a:rPr>
              <a:t>고객 </a:t>
            </a: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고객 피드백 및 피드백 반영 계획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581C110F-7C45-25D4-D1A1-A30E26507A17}"/>
              </a:ext>
            </a:extLst>
          </p:cNvPr>
          <p:cNvSpPr txBox="1">
            <a:spLocks/>
          </p:cNvSpPr>
          <p:nvPr/>
        </p:nvSpPr>
        <p:spPr>
          <a:xfrm>
            <a:off x="1097281" y="2293390"/>
            <a:ext cx="10058400" cy="630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[3] </a:t>
            </a:r>
            <a:r>
              <a:rPr lang="ko-KR" altLang="en-US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더 많은 항구에서 예측 경로가 생성될 수 있도록 개선하자</a:t>
            </a:r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.</a:t>
            </a:r>
            <a:endParaRPr lang="ko-KR" altLang="en-US" sz="2300" b="1" dirty="0">
              <a:solidFill>
                <a:schemeClr val="tx1"/>
              </a:solidFill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414F251-E7FD-106A-6EBD-D57093E74AFD}"/>
              </a:ext>
            </a:extLst>
          </p:cNvPr>
          <p:cNvSpPr txBox="1">
            <a:spLocks/>
          </p:cNvSpPr>
          <p:nvPr/>
        </p:nvSpPr>
        <p:spPr>
          <a:xfrm>
            <a:off x="1097280" y="3982960"/>
            <a:ext cx="10538059" cy="630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[4] </a:t>
            </a:r>
            <a:r>
              <a:rPr lang="ko-KR" altLang="en-US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현재 </a:t>
            </a:r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UI</a:t>
            </a:r>
            <a:r>
              <a:rPr lang="ko-KR" altLang="en-US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는 기능 중심의 단순 </a:t>
            </a:r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UI</a:t>
            </a:r>
            <a:r>
              <a:rPr lang="ko-KR" altLang="en-US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이므로 </a:t>
            </a:r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UX</a:t>
            </a:r>
            <a:r>
              <a:rPr lang="ko-KR" altLang="en-US" sz="2300" b="1" dirty="0" err="1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를</a:t>
            </a:r>
            <a:r>
              <a:rPr lang="ko-KR" altLang="en-US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 고려한 직관적이고 시각적인 </a:t>
            </a:r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UI</a:t>
            </a:r>
            <a:r>
              <a:rPr lang="ko-KR" altLang="en-US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로 개선하자</a:t>
            </a:r>
            <a:r>
              <a:rPr lang="en-US" altLang="ko-KR" sz="2300" b="1" dirty="0">
                <a:solidFill>
                  <a:schemeClr val="tx1"/>
                </a:solidFill>
                <a:latin typeface="Paperlogy 6 SemiBold" pitchFamily="2" charset="-127"/>
                <a:ea typeface="Paperlogy 6 SemiBold" pitchFamily="2" charset="-127"/>
              </a:rPr>
              <a:t>.</a:t>
            </a:r>
            <a:endParaRPr lang="ko-KR" altLang="en-US" sz="2300" b="1" dirty="0">
              <a:solidFill>
                <a:schemeClr val="tx1"/>
              </a:solidFill>
              <a:latin typeface="Paperlogy 6 SemiBold" pitchFamily="2" charset="-127"/>
              <a:ea typeface="Paperlogy 6 SemiBold" pitchFamily="2" charset="-127"/>
            </a:endParaRP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5D938520-76CE-C309-7BD6-60DFA790F2F8}"/>
              </a:ext>
            </a:extLst>
          </p:cNvPr>
          <p:cNvSpPr/>
          <p:nvPr/>
        </p:nvSpPr>
        <p:spPr>
          <a:xfrm>
            <a:off x="1383353" y="3115969"/>
            <a:ext cx="1396745" cy="372031"/>
          </a:xfrm>
          <a:prstGeom prst="roundRect">
            <a:avLst>
              <a:gd name="adj" fmla="val 50000"/>
            </a:avLst>
          </a:prstGeom>
          <a:solidFill>
            <a:srgbClr val="2683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700" b="1" dirty="0">
                <a:solidFill>
                  <a:schemeClr val="bg1"/>
                </a:solidFill>
                <a:latin typeface="Paperlogy 6 SemiBold" pitchFamily="2" charset="-127"/>
                <a:ea typeface="Paperlogy 6 SemiBold" pitchFamily="2" charset="-127"/>
              </a:rPr>
              <a:t>개선 계획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9ADB83-A398-A3DB-0D0F-4E15EBFFDD0C}"/>
              </a:ext>
            </a:extLst>
          </p:cNvPr>
          <p:cNvSpPr txBox="1"/>
          <p:nvPr/>
        </p:nvSpPr>
        <p:spPr>
          <a:xfrm>
            <a:off x="2780098" y="3006796"/>
            <a:ext cx="8716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모델의 입력 데이터에 날씨</a:t>
            </a:r>
            <a:r>
              <a:rPr lang="en-US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지형 등 부가적인 정보를 추가해 모델의 예측 정확도를 높이고</a:t>
            </a:r>
            <a:endParaRPr lang="en-US" altLang="ko-KR" dirty="0">
              <a:solidFill>
                <a:srgbClr val="000000"/>
              </a:solidFill>
              <a:latin typeface="Paperlogy 4 Regular" pitchFamily="2" charset="-127"/>
              <a:ea typeface="Paperlogy 4 Regular" pitchFamily="2" charset="-127"/>
            </a:endParaRPr>
          </a:p>
          <a:p>
            <a:pPr>
              <a:buNone/>
            </a:pP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더 많은 항로를 </a:t>
            </a:r>
            <a:r>
              <a:rPr lang="en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AIS 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데이터로부터 추출해 모델 학습에 사용할 예정</a:t>
            </a:r>
          </a:p>
        </p:txBody>
      </p:sp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F6CDCBB2-877C-8B1B-60C0-235078F2C379}"/>
              </a:ext>
            </a:extLst>
          </p:cNvPr>
          <p:cNvSpPr/>
          <p:nvPr/>
        </p:nvSpPr>
        <p:spPr>
          <a:xfrm>
            <a:off x="1383353" y="4802905"/>
            <a:ext cx="1396745" cy="372031"/>
          </a:xfrm>
          <a:prstGeom prst="roundRect">
            <a:avLst>
              <a:gd name="adj" fmla="val 50000"/>
            </a:avLst>
          </a:prstGeom>
          <a:solidFill>
            <a:srgbClr val="2683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700" b="1" dirty="0">
                <a:solidFill>
                  <a:schemeClr val="bg1"/>
                </a:solidFill>
                <a:latin typeface="Paperlogy 6 SemiBold" pitchFamily="2" charset="-127"/>
                <a:ea typeface="Paperlogy 6 SemiBold" pitchFamily="2" charset="-127"/>
              </a:rPr>
              <a:t>개선 계획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7A9A2DF-65BE-F025-7795-2D09B86A44DA}"/>
              </a:ext>
            </a:extLst>
          </p:cNvPr>
          <p:cNvSpPr txBox="1"/>
          <p:nvPr/>
        </p:nvSpPr>
        <p:spPr>
          <a:xfrm>
            <a:off x="2780098" y="4693732"/>
            <a:ext cx="87168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주요 기능에 대한 접근성을 높이기 위해 버튼 배치</a:t>
            </a:r>
            <a:r>
              <a:rPr lang="en-US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색상 코드</a:t>
            </a:r>
            <a:r>
              <a:rPr lang="en-US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상태 알림</a:t>
            </a:r>
          </a:p>
          <a:p>
            <a:pPr>
              <a:buNone/>
            </a:pPr>
            <a:r>
              <a:rPr lang="en-US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(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도착 판정 알림</a:t>
            </a:r>
            <a:r>
              <a:rPr lang="en-US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, </a:t>
            </a:r>
            <a:r>
              <a:rPr lang="en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ETA) 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등을 시각적으로 강화한 </a:t>
            </a:r>
            <a:r>
              <a:rPr lang="en" altLang="ko-KR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UI/UX</a:t>
            </a:r>
            <a:r>
              <a:rPr lang="ko-KR" altLang="en-US" dirty="0">
                <a:solidFill>
                  <a:srgbClr val="000000"/>
                </a:solidFill>
                <a:effectLst/>
                <a:latin typeface="Paperlogy 4 Regular" pitchFamily="2" charset="-127"/>
                <a:ea typeface="Paperlogy 4 Regular" pitchFamily="2" charset="-127"/>
              </a:rPr>
              <a:t>로 수정할 예정</a:t>
            </a:r>
          </a:p>
        </p:txBody>
      </p:sp>
    </p:spTree>
    <p:extLst>
      <p:ext uri="{BB962C8B-B14F-4D97-AF65-F5344CB8AC3E}">
        <p14:creationId xmlns:p14="http://schemas.microsoft.com/office/powerpoint/2010/main" val="2164709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27EEE0-6E3D-4255-91D0-143F2F9BFF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감사합니다</a:t>
            </a:r>
            <a:r>
              <a:rPr lang="en-US" altLang="ko-KR" b="1" dirty="0">
                <a:latin typeface="Paperlogy 9 Black" pitchFamily="2" charset="-127"/>
                <a:ea typeface="Paperlogy 9 Black" pitchFamily="2" charset="-127"/>
              </a:rPr>
              <a:t>.</a:t>
            </a:r>
            <a:endParaRPr lang="ko-KR" altLang="en-US" b="1" dirty="0">
              <a:latin typeface="Paperlogy 9 Black" pitchFamily="2" charset="-127"/>
              <a:ea typeface="Paperlogy 9 Black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0555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46ED84-10BA-43A6-9303-03EEB924D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Level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범위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FE3AAD-7087-4D80-A635-B89195FE2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378" y="4228036"/>
            <a:ext cx="2470827" cy="19578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AD0898-12E4-3E44-CB30-E04C970F652B}"/>
              </a:ext>
            </a:extLst>
          </p:cNvPr>
          <p:cNvSpPr txBox="1"/>
          <p:nvPr/>
        </p:nvSpPr>
        <p:spPr>
          <a:xfrm>
            <a:off x="1984168" y="2194473"/>
            <a:ext cx="80436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dirty="0">
                <a:latin typeface="Paperlogy 4 Regular" pitchFamily="2" charset="-127"/>
                <a:ea typeface="Paperlogy 4 Regular" pitchFamily="2" charset="-127"/>
              </a:rPr>
              <a:t>=&gt;</a:t>
            </a:r>
            <a:r>
              <a:rPr kumimoji="1" lang="ko-KR" altLang="en-US" sz="2500" dirty="0">
                <a:latin typeface="Paperlogy 4 Regular" pitchFamily="2" charset="-127"/>
                <a:ea typeface="Paperlogy 4 Regular" pitchFamily="2" charset="-127"/>
              </a:rPr>
              <a:t>  선박 이동 경로 예측 모델을 대상으로 </a:t>
            </a:r>
            <a:r>
              <a:rPr kumimoji="1" lang="ko-KR" altLang="en-US" sz="2500" b="1" dirty="0">
                <a:latin typeface="Paperlogy 6 SemiBold" pitchFamily="2" charset="-127"/>
                <a:ea typeface="Paperlogy 6 SemiBold" pitchFamily="2" charset="-127"/>
              </a:rPr>
              <a:t>기능 테스트</a:t>
            </a:r>
            <a:r>
              <a:rPr kumimoji="1" lang="ko-KR" altLang="en-US" sz="2500" dirty="0">
                <a:latin typeface="Paperlogy 4 Regular" pitchFamily="2" charset="-127"/>
                <a:ea typeface="Paperlogy 4 Regular" pitchFamily="2" charset="-127"/>
              </a:rPr>
              <a:t>를 수행</a:t>
            </a:r>
            <a:endParaRPr kumimoji="1" lang="en-US" altLang="ko-KR" sz="25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E31D95-11D9-65DD-8C47-01F8A6FF5F66}"/>
              </a:ext>
            </a:extLst>
          </p:cNvPr>
          <p:cNvSpPr txBox="1"/>
          <p:nvPr/>
        </p:nvSpPr>
        <p:spPr>
          <a:xfrm>
            <a:off x="2671738" y="3200927"/>
            <a:ext cx="7028520" cy="20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선박의 실시간 정보 표시</a:t>
            </a:r>
          </a:p>
          <a:p>
            <a:pPr>
              <a:lnSpc>
                <a:spcPct val="150000"/>
              </a:lnSpc>
              <a:buNone/>
            </a:pP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목적지 선택</a:t>
            </a:r>
          </a:p>
          <a:p>
            <a:pPr>
              <a:lnSpc>
                <a:spcPct val="150000"/>
              </a:lnSpc>
              <a:buNone/>
            </a:pP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선박의 미래 위치를 예측</a:t>
            </a:r>
            <a:r>
              <a:rPr lang="en-US" altLang="ko-KR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(</a:t>
            </a: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경로 탐색</a:t>
            </a:r>
            <a:r>
              <a:rPr lang="en-US" altLang="ko-KR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" altLang="ko-KR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(</a:t>
            </a: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자가 회귀 과정을 통해</a:t>
            </a:r>
            <a:r>
              <a:rPr lang="en-US" altLang="ko-KR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) </a:t>
            </a: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전체 예측 경로 생성 후 지도에 표시</a:t>
            </a:r>
          </a:p>
        </p:txBody>
      </p:sp>
      <p:sp>
        <p:nvSpPr>
          <p:cNvPr id="7" name="삼각형 6">
            <a:extLst>
              <a:ext uri="{FF2B5EF4-FFF2-40B4-BE49-F238E27FC236}">
                <a16:creationId xmlns:a16="http://schemas.microsoft.com/office/drawing/2014/main" id="{0D58940B-00D6-4ABA-6CE9-2D03E8C1F37D}"/>
              </a:ext>
            </a:extLst>
          </p:cNvPr>
          <p:cNvSpPr/>
          <p:nvPr/>
        </p:nvSpPr>
        <p:spPr>
          <a:xfrm rot="16200000" flipV="1">
            <a:off x="2393396" y="3422128"/>
            <a:ext cx="252000" cy="180000"/>
          </a:xfrm>
          <a:prstGeom prst="triangle">
            <a:avLst/>
          </a:prstGeom>
          <a:solidFill>
            <a:srgbClr val="2683C7"/>
          </a:solidFill>
          <a:ln>
            <a:solidFill>
              <a:srgbClr val="2683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삼각형 7">
            <a:extLst>
              <a:ext uri="{FF2B5EF4-FFF2-40B4-BE49-F238E27FC236}">
                <a16:creationId xmlns:a16="http://schemas.microsoft.com/office/drawing/2014/main" id="{A8C6FB5F-506F-36F2-5828-D1E567C76569}"/>
              </a:ext>
            </a:extLst>
          </p:cNvPr>
          <p:cNvSpPr/>
          <p:nvPr/>
        </p:nvSpPr>
        <p:spPr>
          <a:xfrm rot="16200000" flipV="1">
            <a:off x="2400323" y="3927821"/>
            <a:ext cx="252000" cy="180000"/>
          </a:xfrm>
          <a:prstGeom prst="triangle">
            <a:avLst/>
          </a:prstGeom>
          <a:solidFill>
            <a:srgbClr val="2683C7"/>
          </a:solidFill>
          <a:ln>
            <a:solidFill>
              <a:srgbClr val="2683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삼각형 8">
            <a:extLst>
              <a:ext uri="{FF2B5EF4-FFF2-40B4-BE49-F238E27FC236}">
                <a16:creationId xmlns:a16="http://schemas.microsoft.com/office/drawing/2014/main" id="{7E0049A6-389B-ACCB-7139-4CB62EFF8742}"/>
              </a:ext>
            </a:extLst>
          </p:cNvPr>
          <p:cNvSpPr/>
          <p:nvPr/>
        </p:nvSpPr>
        <p:spPr>
          <a:xfrm rot="16200000" flipV="1">
            <a:off x="2386524" y="4924529"/>
            <a:ext cx="252000" cy="180000"/>
          </a:xfrm>
          <a:prstGeom prst="triangle">
            <a:avLst/>
          </a:prstGeom>
          <a:solidFill>
            <a:srgbClr val="2683C7"/>
          </a:solidFill>
          <a:ln>
            <a:solidFill>
              <a:srgbClr val="2683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삼각형 9">
            <a:extLst>
              <a:ext uri="{FF2B5EF4-FFF2-40B4-BE49-F238E27FC236}">
                <a16:creationId xmlns:a16="http://schemas.microsoft.com/office/drawing/2014/main" id="{9E29DA50-5C6D-8A30-0F95-8C7BC3C6500A}"/>
              </a:ext>
            </a:extLst>
          </p:cNvPr>
          <p:cNvSpPr/>
          <p:nvPr/>
        </p:nvSpPr>
        <p:spPr>
          <a:xfrm rot="16200000" flipV="1">
            <a:off x="2391264" y="4418836"/>
            <a:ext cx="252000" cy="180000"/>
          </a:xfrm>
          <a:prstGeom prst="triangle">
            <a:avLst/>
          </a:prstGeom>
          <a:solidFill>
            <a:srgbClr val="2683C7"/>
          </a:solidFill>
          <a:ln>
            <a:solidFill>
              <a:srgbClr val="2683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9926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4718E8-7A7E-7FB8-9777-E2B395D80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99DFA-D7DE-2087-CC33-D64CE27A1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Level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결과 개요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B605F09-2F02-F586-B0DB-008E6480C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378" y="4228036"/>
            <a:ext cx="2470827" cy="19578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A0671C-D1DF-0BAD-0567-A64D146F0D2D}"/>
              </a:ext>
            </a:extLst>
          </p:cNvPr>
          <p:cNvSpPr txBox="1"/>
          <p:nvPr/>
        </p:nvSpPr>
        <p:spPr>
          <a:xfrm>
            <a:off x="2581740" y="2386695"/>
            <a:ext cx="7028520" cy="2084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ko-KR" altLang="en-US" sz="30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▪︎ 선박의 실시간 정보 </a:t>
            </a:r>
            <a:r>
              <a:rPr lang="ko-KR" altLang="en-US" sz="30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및 목적지 정보 입력 기능</a:t>
            </a:r>
            <a:endParaRPr lang="ko-KR" altLang="en-US" sz="3000" dirty="0">
              <a:solidFill>
                <a:srgbClr val="000000"/>
              </a:solidFill>
              <a:effectLst/>
              <a:latin typeface="Paperlogy 5 Medium" pitchFamily="2" charset="-127"/>
              <a:ea typeface="Paperlogy 5 Medium" pitchFamily="2" charset="-127"/>
            </a:endParaRPr>
          </a:p>
          <a:p>
            <a:pPr>
              <a:lnSpc>
                <a:spcPct val="150000"/>
              </a:lnSpc>
              <a:buNone/>
            </a:pPr>
            <a:r>
              <a:rPr lang="ko-KR" altLang="en-US" sz="30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▪︎ 선박의 </a:t>
            </a:r>
            <a:r>
              <a:rPr lang="ko-KR" altLang="en-US" sz="30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현재 위치 지도 출력 기능</a:t>
            </a:r>
            <a:endParaRPr lang="en-US" altLang="ko-KR" sz="3000" dirty="0">
              <a:solidFill>
                <a:srgbClr val="000000"/>
              </a:solidFill>
              <a:effectLst/>
              <a:latin typeface="Paperlogy 5 Medium" pitchFamily="2" charset="-127"/>
              <a:ea typeface="Paperlogy 5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0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▪︎ 예측 경로 지도 출력 기능</a:t>
            </a:r>
            <a:endParaRPr lang="en-US" altLang="ko-KR" sz="3000" dirty="0">
              <a:solidFill>
                <a:srgbClr val="000000"/>
              </a:solidFill>
              <a:effectLst/>
              <a:latin typeface="Paperlogy 5 Medium" pitchFamily="2" charset="-127"/>
              <a:ea typeface="Paperlogy 5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653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20C058-AE45-4BD6-E16F-A4FC5D0B4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37A5C-EF7F-9445-D3F6-B2951CC2C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Level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결과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31E475-AB1C-E077-4C21-3FF5DAF15DEE}"/>
              </a:ext>
            </a:extLst>
          </p:cNvPr>
          <p:cNvSpPr txBox="1"/>
          <p:nvPr/>
        </p:nvSpPr>
        <p:spPr>
          <a:xfrm>
            <a:off x="1344529" y="2002934"/>
            <a:ext cx="7028520" cy="537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▪︎ 실시간 선박의 위치 표시 기능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840DB23-669C-372F-EE7F-FC654EC14F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514103"/>
              </p:ext>
            </p:extLst>
          </p:nvPr>
        </p:nvGraphicFramePr>
        <p:xfrm>
          <a:off x="1356822" y="3028111"/>
          <a:ext cx="9539315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0250">
                  <a:extLst>
                    <a:ext uri="{9D8B030D-6E8A-4147-A177-3AD203B41FA5}">
                      <a16:colId xmlns:a16="http://schemas.microsoft.com/office/drawing/2014/main" val="562948236"/>
                    </a:ext>
                  </a:extLst>
                </a:gridCol>
                <a:gridCol w="1696492">
                  <a:extLst>
                    <a:ext uri="{9D8B030D-6E8A-4147-A177-3AD203B41FA5}">
                      <a16:colId xmlns:a16="http://schemas.microsoft.com/office/drawing/2014/main" val="1320943083"/>
                    </a:ext>
                  </a:extLst>
                </a:gridCol>
                <a:gridCol w="2466847">
                  <a:extLst>
                    <a:ext uri="{9D8B030D-6E8A-4147-A177-3AD203B41FA5}">
                      <a16:colId xmlns:a16="http://schemas.microsoft.com/office/drawing/2014/main" val="4057764274"/>
                    </a:ext>
                  </a:extLst>
                </a:gridCol>
                <a:gridCol w="2354534">
                  <a:extLst>
                    <a:ext uri="{9D8B030D-6E8A-4147-A177-3AD203B41FA5}">
                      <a16:colId xmlns:a16="http://schemas.microsoft.com/office/drawing/2014/main" val="3022453082"/>
                    </a:ext>
                  </a:extLst>
                </a:gridCol>
                <a:gridCol w="1461192">
                  <a:extLst>
                    <a:ext uri="{9D8B030D-6E8A-4147-A177-3AD203B41FA5}">
                      <a16:colId xmlns:a16="http://schemas.microsoft.com/office/drawing/2014/main" val="16566611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ID</a:t>
                      </a:r>
                      <a:endParaRPr lang="ko-KR" altLang="en-US" b="1" i="0" dirty="0">
                        <a:solidFill>
                          <a:schemeClr val="tx1"/>
                        </a:solidFill>
                        <a:latin typeface="Paperlogy 6 SemiBold" pitchFamily="2" charset="-127"/>
                        <a:ea typeface="Paperlogy 6 SemiBold" pitchFamily="2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테스트 대상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테스트 데이터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예상 결과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테스트 결과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8623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TC-01-01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선박 현재위치 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지도 출력 기능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선박의 위치</a:t>
                      </a:r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(AIS)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 데이터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선박의 현재 위치가 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지도에 표시됨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PASS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0637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TC-01-02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예측경로 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지도 출력 기능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초기 시퀀스 </a:t>
                      </a:r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20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분 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+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 목적지 정보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예측 경로가 실선 형태로 지도에 표시됨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PASS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4715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1541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5E6BF-492A-EFFE-CB5E-7CC1B37E5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CB6CF-749E-A8A3-22E7-65B74F298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Level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결과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5C798C-5ED0-81DD-4978-5413C9002FEF}"/>
              </a:ext>
            </a:extLst>
          </p:cNvPr>
          <p:cNvSpPr txBox="1"/>
          <p:nvPr/>
        </p:nvSpPr>
        <p:spPr>
          <a:xfrm>
            <a:off x="1344529" y="2002934"/>
            <a:ext cx="7028520" cy="537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▪︎ 예측 경로 탐색 기능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E3C59127-95D3-174F-8F35-92BB6682D9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109819"/>
              </p:ext>
            </p:extLst>
          </p:nvPr>
        </p:nvGraphicFramePr>
        <p:xfrm>
          <a:off x="1356822" y="2778727"/>
          <a:ext cx="9539315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0250">
                  <a:extLst>
                    <a:ext uri="{9D8B030D-6E8A-4147-A177-3AD203B41FA5}">
                      <a16:colId xmlns:a16="http://schemas.microsoft.com/office/drawing/2014/main" val="562948236"/>
                    </a:ext>
                  </a:extLst>
                </a:gridCol>
                <a:gridCol w="1696492">
                  <a:extLst>
                    <a:ext uri="{9D8B030D-6E8A-4147-A177-3AD203B41FA5}">
                      <a16:colId xmlns:a16="http://schemas.microsoft.com/office/drawing/2014/main" val="1320943083"/>
                    </a:ext>
                  </a:extLst>
                </a:gridCol>
                <a:gridCol w="2466847">
                  <a:extLst>
                    <a:ext uri="{9D8B030D-6E8A-4147-A177-3AD203B41FA5}">
                      <a16:colId xmlns:a16="http://schemas.microsoft.com/office/drawing/2014/main" val="4057764274"/>
                    </a:ext>
                  </a:extLst>
                </a:gridCol>
                <a:gridCol w="2354534">
                  <a:extLst>
                    <a:ext uri="{9D8B030D-6E8A-4147-A177-3AD203B41FA5}">
                      <a16:colId xmlns:a16="http://schemas.microsoft.com/office/drawing/2014/main" val="3022453082"/>
                    </a:ext>
                  </a:extLst>
                </a:gridCol>
                <a:gridCol w="1461192">
                  <a:extLst>
                    <a:ext uri="{9D8B030D-6E8A-4147-A177-3AD203B41FA5}">
                      <a16:colId xmlns:a16="http://schemas.microsoft.com/office/drawing/2014/main" val="16566611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ID</a:t>
                      </a:r>
                      <a:endParaRPr lang="ko-KR" altLang="en-US" b="1" i="0" dirty="0">
                        <a:solidFill>
                          <a:schemeClr val="tx1"/>
                        </a:solidFill>
                        <a:latin typeface="Paperlogy 6 SemiBold" pitchFamily="2" charset="-127"/>
                        <a:ea typeface="Paperlogy 6 SemiBold" pitchFamily="2" charset="-127"/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테스트 대상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테스트 데이터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예상 결과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i="0" dirty="0">
                          <a:solidFill>
                            <a:schemeClr val="tx1"/>
                          </a:solidFill>
                          <a:latin typeface="Paperlogy 6 SemiBold" pitchFamily="2" charset="-127"/>
                          <a:ea typeface="Paperlogy 6 SemiBold" pitchFamily="2" charset="-127"/>
                        </a:rPr>
                        <a:t>테스트 결과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8623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TC-02-01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경로 탐색 기능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초기 시퀀스 </a:t>
                      </a:r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20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분 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+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 목적지 정보 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Paperlogy 4 Regular" pitchFamily="2" charset="-127"/>
                          <a:ea typeface="Paperlogy 4 Regular" pitchFamily="2" charset="-127"/>
                          <a:cs typeface="+mn-cs"/>
                        </a:rPr>
                        <a:t>예측된 위치 좌표 </a:t>
                      </a:r>
                      <a:endParaRPr lang="en-US" altLang="ko-KR" sz="1800" b="0" i="0" kern="1200" dirty="0">
                        <a:solidFill>
                          <a:schemeClr val="dk1"/>
                        </a:solidFill>
                        <a:effectLst/>
                        <a:latin typeface="Paperlogy 4 Regular" pitchFamily="2" charset="-127"/>
                        <a:ea typeface="Paperlogy 4 Regular" pitchFamily="2" charset="-127"/>
                        <a:cs typeface="+mn-cs"/>
                      </a:endParaRPr>
                    </a:p>
                    <a:p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Paperlogy 4 Regular" pitchFamily="2" charset="-127"/>
                          <a:ea typeface="Paperlogy 4 Regular" pitchFamily="2" charset="-127"/>
                          <a:cs typeface="+mn-cs"/>
                        </a:rPr>
                        <a:t>시퀀스 출력 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PASS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0637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TC-02-02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 자가 회귀 기능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초기 시퀀스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+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 예측된 경로 시퀀스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Paperlogy 4 Regular" pitchFamily="2" charset="-127"/>
                          <a:ea typeface="Paperlogy 4 Regular" pitchFamily="2" charset="-127"/>
                          <a:cs typeface="+mn-cs"/>
                        </a:rPr>
                        <a:t>도착지까지 예측된</a:t>
                      </a:r>
                    </a:p>
                    <a:p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Paperlogy 4 Regular" pitchFamily="2" charset="-127"/>
                          <a:ea typeface="Paperlogy 4 Regular" pitchFamily="2" charset="-127"/>
                          <a:cs typeface="+mn-cs"/>
                        </a:rPr>
                        <a:t>전체 경로 시퀀스 출력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PASS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4715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TC-02-03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도착 판정 기능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선박의 현재 위치 </a:t>
                      </a:r>
                      <a:endParaRPr lang="en-US" altLang="ko-KR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  <a:p>
                      <a:pPr latinLnBrk="1"/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+ </a:t>
                      </a:r>
                      <a:r>
                        <a:rPr lang="ko-KR" altLang="en-US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목적지 정보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Paperlogy 4 Regular" pitchFamily="2" charset="-127"/>
                          <a:ea typeface="Paperlogy 4 Regular" pitchFamily="2" charset="-127"/>
                          <a:cs typeface="+mn-cs"/>
                        </a:rPr>
                        <a:t>목적지가 선박의</a:t>
                      </a:r>
                      <a:endParaRPr lang="en-US" altLang="ko-KR" sz="1800" b="0" i="0" kern="1200" dirty="0">
                        <a:solidFill>
                          <a:schemeClr val="dk1"/>
                        </a:solidFill>
                        <a:effectLst/>
                        <a:latin typeface="Paperlogy 4 Regular" pitchFamily="2" charset="-127"/>
                        <a:ea typeface="Paperlogy 4 Regular" pitchFamily="2" charset="-127"/>
                        <a:cs typeface="+mn-cs"/>
                      </a:endParaRPr>
                    </a:p>
                    <a:p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Paperlogy 4 Regular" pitchFamily="2" charset="-127"/>
                          <a:ea typeface="Paperlogy 4 Regular" pitchFamily="2" charset="-127"/>
                          <a:cs typeface="+mn-cs"/>
                        </a:rPr>
                        <a:t>현재 위치와 동일하면</a:t>
                      </a:r>
                      <a:endParaRPr lang="en-US" altLang="ko-KR" sz="1800" b="0" i="0" kern="1200" dirty="0">
                        <a:solidFill>
                          <a:schemeClr val="dk1"/>
                        </a:solidFill>
                        <a:effectLst/>
                        <a:latin typeface="Paperlogy 4 Regular" pitchFamily="2" charset="-127"/>
                        <a:ea typeface="Paperlogy 4 Regular" pitchFamily="2" charset="-127"/>
                        <a:cs typeface="+mn-cs"/>
                      </a:endParaRPr>
                    </a:p>
                    <a:p>
                      <a:r>
                        <a:rPr lang="ko-KR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Paperlogy 4 Regular" pitchFamily="2" charset="-127"/>
                          <a:ea typeface="Paperlogy 4 Regular" pitchFamily="2" charset="-127"/>
                          <a:cs typeface="+mn-cs"/>
                        </a:rPr>
                        <a:t>도착 알림 후 종료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i="0" dirty="0">
                          <a:solidFill>
                            <a:schemeClr val="tx1"/>
                          </a:solidFill>
                          <a:latin typeface="Paperlogy 4 Regular" pitchFamily="2" charset="-127"/>
                          <a:ea typeface="Paperlogy 4 Regular" pitchFamily="2" charset="-127"/>
                        </a:rPr>
                        <a:t>PASS</a:t>
                      </a:r>
                      <a:endParaRPr lang="ko-KR" altLang="en-US" b="0" i="0" dirty="0">
                        <a:solidFill>
                          <a:schemeClr val="tx1"/>
                        </a:solidFill>
                        <a:latin typeface="Paperlogy 4 Regular" pitchFamily="2" charset="-127"/>
                        <a:ea typeface="Paperlogy 4 Regular" pitchFamily="2" charset="-127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617790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8336830-627C-9F89-099A-7F7938D3120D}"/>
              </a:ext>
            </a:extLst>
          </p:cNvPr>
          <p:cNvSpPr txBox="1"/>
          <p:nvPr/>
        </p:nvSpPr>
        <p:spPr>
          <a:xfrm>
            <a:off x="2881917" y="5739163"/>
            <a:ext cx="76113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000000"/>
                </a:solidFill>
                <a:effectLst/>
                <a:latin typeface="Paperlogy 7 Bold" pitchFamily="2" charset="-127"/>
                <a:ea typeface="Paperlogy 7 Bold" pitchFamily="2" charset="-127"/>
              </a:rPr>
              <a:t>모든 기능 테스트에 대해 </a:t>
            </a:r>
            <a:r>
              <a:rPr lang="en" altLang="ko-KR" b="1" dirty="0">
                <a:solidFill>
                  <a:srgbClr val="000000"/>
                </a:solidFill>
                <a:effectLst/>
                <a:latin typeface="Paperlogy 7 Bold" pitchFamily="2" charset="-127"/>
                <a:ea typeface="Paperlogy 7 Bold" pitchFamily="2" charset="-127"/>
              </a:rPr>
              <a:t>Pass 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Paperlogy 7 Bold" pitchFamily="2" charset="-127"/>
                <a:ea typeface="Paperlogy 7 Bold" pitchFamily="2" charset="-127"/>
              </a:rPr>
              <a:t>하였으므로 고객 테스트를 수행할 예정이다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Paperlogy 7 Bold" pitchFamily="2" charset="-127"/>
                <a:ea typeface="Paperlogy 7 Bold" pitchFamily="2" charset="-127"/>
              </a:rPr>
              <a:t>.</a:t>
            </a:r>
          </a:p>
        </p:txBody>
      </p:sp>
      <p:sp>
        <p:nvSpPr>
          <p:cNvPr id="7" name="아래쪽 화살표[D] 6">
            <a:extLst>
              <a:ext uri="{FF2B5EF4-FFF2-40B4-BE49-F238E27FC236}">
                <a16:creationId xmlns:a16="http://schemas.microsoft.com/office/drawing/2014/main" id="{15CFA444-B44A-9183-6372-B16961E5FE7F}"/>
              </a:ext>
            </a:extLst>
          </p:cNvPr>
          <p:cNvSpPr/>
          <p:nvPr/>
        </p:nvSpPr>
        <p:spPr>
          <a:xfrm rot="16200000">
            <a:off x="2393933" y="5681828"/>
            <a:ext cx="491967" cy="484001"/>
          </a:xfrm>
          <a:prstGeom prst="downArrow">
            <a:avLst/>
          </a:prstGeom>
          <a:solidFill>
            <a:srgbClr val="2683C7"/>
          </a:solidFill>
          <a:ln>
            <a:solidFill>
              <a:srgbClr val="2683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0384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326F1-CB1F-ECD2-05B4-6C7F7232C3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912E05-8D0E-DB8A-FE36-79F3BC5EA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Paperlogy 9 Black" pitchFamily="2" charset="-127"/>
                <a:ea typeface="Paperlogy 9 Black" pitchFamily="2" charset="-127"/>
              </a:rPr>
              <a:t>고객 </a:t>
            </a: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범위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E01E8F-F3FA-3EC1-E064-193CA737D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378" y="4228036"/>
            <a:ext cx="2470827" cy="19578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E9DCBC-B9D4-ACA6-68D4-706F2A6CCE22}"/>
              </a:ext>
            </a:extLst>
          </p:cNvPr>
          <p:cNvSpPr txBox="1"/>
          <p:nvPr/>
        </p:nvSpPr>
        <p:spPr>
          <a:xfrm>
            <a:off x="1984168" y="2194473"/>
            <a:ext cx="804366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dirty="0">
                <a:latin typeface="Paperlogy 4 Regular" pitchFamily="2" charset="-127"/>
                <a:ea typeface="Paperlogy 4 Regular" pitchFamily="2" charset="-127"/>
              </a:rPr>
              <a:t>=&gt;</a:t>
            </a:r>
            <a:r>
              <a:rPr kumimoji="1" lang="ko-KR" altLang="en-US" sz="2500" dirty="0">
                <a:latin typeface="Paperlogy 4 Regular" pitchFamily="2" charset="-127"/>
                <a:ea typeface="Paperlogy 4 Regular" pitchFamily="2" charset="-127"/>
              </a:rPr>
              <a:t>  선박 이동 경로 예측 모델을 대상으로 </a:t>
            </a:r>
            <a:r>
              <a:rPr kumimoji="1" lang="ko-KR" altLang="en-US" sz="2500" b="1" dirty="0">
                <a:latin typeface="Paperlogy 6 SemiBold" pitchFamily="2" charset="-127"/>
                <a:ea typeface="Paperlogy 6 SemiBold" pitchFamily="2" charset="-127"/>
              </a:rPr>
              <a:t>기능 테스트</a:t>
            </a:r>
            <a:r>
              <a:rPr kumimoji="1" lang="ko-KR" altLang="en-US" sz="2500" dirty="0">
                <a:latin typeface="Paperlogy 4 Regular" pitchFamily="2" charset="-127"/>
                <a:ea typeface="Paperlogy 4 Regular" pitchFamily="2" charset="-127"/>
              </a:rPr>
              <a:t>를 수행</a:t>
            </a:r>
            <a:endParaRPr kumimoji="1" lang="en-US" altLang="ko-KR" sz="2500" dirty="0">
              <a:latin typeface="Paperlogy 4 Regular" pitchFamily="2" charset="-127"/>
              <a:ea typeface="Paperlogy 4 Regular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2D22A2-F8A0-8F8F-619D-6CAAF6C99487}"/>
              </a:ext>
            </a:extLst>
          </p:cNvPr>
          <p:cNvSpPr txBox="1"/>
          <p:nvPr/>
        </p:nvSpPr>
        <p:spPr>
          <a:xfrm>
            <a:off x="2671738" y="3200927"/>
            <a:ext cx="7028520" cy="20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선박의 실시간 정보 표시</a:t>
            </a:r>
          </a:p>
          <a:p>
            <a:pPr>
              <a:lnSpc>
                <a:spcPct val="150000"/>
              </a:lnSpc>
              <a:buNone/>
            </a:pP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목적지 선택</a:t>
            </a:r>
          </a:p>
          <a:p>
            <a:pPr>
              <a:lnSpc>
                <a:spcPct val="150000"/>
              </a:lnSpc>
              <a:buNone/>
            </a:pP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선박의 미래 위치를 예측</a:t>
            </a:r>
            <a:r>
              <a:rPr lang="en-US" altLang="ko-KR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(</a:t>
            </a: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경로 탐색</a:t>
            </a:r>
            <a:r>
              <a:rPr lang="en-US" altLang="ko-KR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" altLang="ko-KR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(</a:t>
            </a: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자가 회귀 과정을 통해</a:t>
            </a:r>
            <a:r>
              <a:rPr lang="en-US" altLang="ko-KR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) </a:t>
            </a:r>
            <a:r>
              <a:rPr lang="ko-KR" altLang="en-US" sz="22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전체 예측 경로 생성 후 지도에 표시</a:t>
            </a:r>
          </a:p>
        </p:txBody>
      </p:sp>
      <p:sp>
        <p:nvSpPr>
          <p:cNvPr id="7" name="삼각형 6">
            <a:extLst>
              <a:ext uri="{FF2B5EF4-FFF2-40B4-BE49-F238E27FC236}">
                <a16:creationId xmlns:a16="http://schemas.microsoft.com/office/drawing/2014/main" id="{136DE6A7-6461-144E-0871-60E77DBBDC7F}"/>
              </a:ext>
            </a:extLst>
          </p:cNvPr>
          <p:cNvSpPr/>
          <p:nvPr/>
        </p:nvSpPr>
        <p:spPr>
          <a:xfrm rot="16200000" flipV="1">
            <a:off x="2393396" y="3422128"/>
            <a:ext cx="252000" cy="180000"/>
          </a:xfrm>
          <a:prstGeom prst="triangle">
            <a:avLst/>
          </a:prstGeom>
          <a:solidFill>
            <a:srgbClr val="2683C7"/>
          </a:solidFill>
          <a:ln>
            <a:solidFill>
              <a:srgbClr val="2683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삼각형 7">
            <a:extLst>
              <a:ext uri="{FF2B5EF4-FFF2-40B4-BE49-F238E27FC236}">
                <a16:creationId xmlns:a16="http://schemas.microsoft.com/office/drawing/2014/main" id="{76AB2C38-FFDB-9A7C-1C14-7CCBE89A352D}"/>
              </a:ext>
            </a:extLst>
          </p:cNvPr>
          <p:cNvSpPr/>
          <p:nvPr/>
        </p:nvSpPr>
        <p:spPr>
          <a:xfrm rot="16200000" flipV="1">
            <a:off x="2400323" y="3927821"/>
            <a:ext cx="252000" cy="180000"/>
          </a:xfrm>
          <a:prstGeom prst="triangle">
            <a:avLst/>
          </a:prstGeom>
          <a:solidFill>
            <a:srgbClr val="2683C7"/>
          </a:solidFill>
          <a:ln>
            <a:solidFill>
              <a:srgbClr val="2683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삼각형 8">
            <a:extLst>
              <a:ext uri="{FF2B5EF4-FFF2-40B4-BE49-F238E27FC236}">
                <a16:creationId xmlns:a16="http://schemas.microsoft.com/office/drawing/2014/main" id="{9657165D-FA6D-A0E4-77B5-11E5982BC629}"/>
              </a:ext>
            </a:extLst>
          </p:cNvPr>
          <p:cNvSpPr/>
          <p:nvPr/>
        </p:nvSpPr>
        <p:spPr>
          <a:xfrm rot="16200000" flipV="1">
            <a:off x="2386524" y="4924529"/>
            <a:ext cx="252000" cy="180000"/>
          </a:xfrm>
          <a:prstGeom prst="triangle">
            <a:avLst/>
          </a:prstGeom>
          <a:solidFill>
            <a:srgbClr val="2683C7"/>
          </a:solidFill>
          <a:ln>
            <a:solidFill>
              <a:srgbClr val="2683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삼각형 9">
            <a:extLst>
              <a:ext uri="{FF2B5EF4-FFF2-40B4-BE49-F238E27FC236}">
                <a16:creationId xmlns:a16="http://schemas.microsoft.com/office/drawing/2014/main" id="{03C696AB-56A2-2543-D8E8-596550536D3A}"/>
              </a:ext>
            </a:extLst>
          </p:cNvPr>
          <p:cNvSpPr/>
          <p:nvPr/>
        </p:nvSpPr>
        <p:spPr>
          <a:xfrm rot="16200000" flipV="1">
            <a:off x="2391264" y="4418836"/>
            <a:ext cx="252000" cy="180000"/>
          </a:xfrm>
          <a:prstGeom prst="triangle">
            <a:avLst/>
          </a:prstGeom>
          <a:solidFill>
            <a:srgbClr val="2683C7"/>
          </a:solidFill>
          <a:ln>
            <a:solidFill>
              <a:srgbClr val="2683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2289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550C4-4ABB-2AD8-8011-B99D3E257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E4AB04-44B8-8423-1187-A4DE24EB4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Paperlogy 9 Black" pitchFamily="2" charset="-127"/>
                <a:ea typeface="Paperlogy 9 Black" pitchFamily="2" charset="-127"/>
              </a:rPr>
              <a:t>고객 </a:t>
            </a: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결과 개요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B0ECD1-DA7E-9525-FA91-892F49B64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378" y="4228036"/>
            <a:ext cx="2470827" cy="19578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F5BFF8-5B06-9B03-8ACA-21D5234BDB40}"/>
              </a:ext>
            </a:extLst>
          </p:cNvPr>
          <p:cNvSpPr txBox="1"/>
          <p:nvPr/>
        </p:nvSpPr>
        <p:spPr>
          <a:xfrm>
            <a:off x="1811696" y="1964557"/>
            <a:ext cx="8629568" cy="40529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ko-KR" altLang="en-US" sz="25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▪︎ 테스트 참여 고객</a:t>
            </a:r>
            <a:r>
              <a:rPr lang="en-US" altLang="ko-KR" sz="25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: </a:t>
            </a:r>
          </a:p>
          <a:p>
            <a:pPr>
              <a:lnSpc>
                <a:spcPct val="150000"/>
              </a:lnSpc>
              <a:buNone/>
            </a:pPr>
            <a:r>
              <a:rPr lang="ko-KR" altLang="en-US" sz="25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지도교수</a:t>
            </a:r>
            <a:r>
              <a:rPr lang="en-US" altLang="ko-KR" sz="25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(</a:t>
            </a:r>
            <a:r>
              <a:rPr lang="ko-KR" altLang="en-US" sz="25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김경섭 교수</a:t>
            </a:r>
            <a:r>
              <a:rPr lang="en-US" altLang="ko-KR" sz="25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), </a:t>
            </a:r>
            <a:r>
              <a:rPr lang="ko-KR" altLang="en-US" sz="25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학생 </a:t>
            </a:r>
            <a:r>
              <a:rPr lang="en-US" altLang="ko-KR" sz="2500" dirty="0">
                <a:solidFill>
                  <a:srgbClr val="000000"/>
                </a:solidFill>
                <a:effectLst/>
                <a:latin typeface="Paperlogy 5 Medium" pitchFamily="2" charset="-127"/>
                <a:ea typeface="Paperlogy 5 Medium" pitchFamily="2" charset="-127"/>
              </a:rPr>
              <a:t>A</a:t>
            </a:r>
            <a:endParaRPr lang="ko-KR" altLang="en-US" sz="2500" dirty="0">
              <a:solidFill>
                <a:srgbClr val="000000"/>
              </a:solidFill>
              <a:effectLst/>
              <a:latin typeface="Paperlogy 5 Medium" pitchFamily="2" charset="-127"/>
              <a:ea typeface="Paperlogy 5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▪︎ 테스트된 기능 요소</a:t>
            </a:r>
            <a:r>
              <a:rPr lang="en-US" altLang="ko-KR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ko-KR" altLang="en-US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선박의 현재 위치 지도 출력 기능</a:t>
            </a:r>
            <a:r>
              <a:rPr lang="en-US" altLang="ko-KR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, </a:t>
            </a:r>
            <a:r>
              <a:rPr lang="ko-KR" altLang="en-US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예측 경로 지도 출력 기능</a:t>
            </a:r>
            <a:r>
              <a:rPr lang="en-US" altLang="ko-KR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도착 판정 기능</a:t>
            </a:r>
            <a:endParaRPr lang="en-US" altLang="ko-KR" sz="2500" dirty="0">
              <a:solidFill>
                <a:srgbClr val="000000"/>
              </a:solidFill>
              <a:effectLst/>
              <a:latin typeface="Paperlogy 5 Medium" pitchFamily="2" charset="-127"/>
              <a:ea typeface="Paperlogy 5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▪︎ 테스트 환경</a:t>
            </a:r>
            <a:r>
              <a:rPr lang="en-US" altLang="ko-KR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altLang="ko-KR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PyQt6 </a:t>
            </a:r>
            <a:r>
              <a:rPr lang="ko-KR" altLang="en-US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기반 로컬 </a:t>
            </a:r>
            <a:r>
              <a:rPr lang="en-US" altLang="ko-KR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GUI </a:t>
            </a:r>
            <a:r>
              <a:rPr lang="ko-KR" altLang="en-US" sz="2500" dirty="0">
                <a:solidFill>
                  <a:srgbClr val="000000"/>
                </a:solidFill>
                <a:latin typeface="Paperlogy 5 Medium" pitchFamily="2" charset="-127"/>
                <a:ea typeface="Paperlogy 5 Medium" pitchFamily="2" charset="-127"/>
              </a:rPr>
              <a:t>애플리케이션</a:t>
            </a:r>
            <a:endParaRPr lang="en-US" altLang="ko-KR" sz="2500" dirty="0">
              <a:solidFill>
                <a:srgbClr val="000000"/>
              </a:solidFill>
              <a:effectLst/>
              <a:latin typeface="Paperlogy 5 Medium" pitchFamily="2" charset="-127"/>
              <a:ea typeface="Paperlogy 5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8433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9A153-6343-0840-19BA-BD952C1AD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27F79E-65BB-10A5-5BC9-021D94001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Paperlogy 9 Black" pitchFamily="2" charset="-127"/>
                <a:ea typeface="Paperlogy 9 Black" pitchFamily="2" charset="-127"/>
              </a:rPr>
              <a:t>고객 </a:t>
            </a: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결과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26389545-A369-372B-C04A-03310B22407B}"/>
              </a:ext>
            </a:extLst>
          </p:cNvPr>
          <p:cNvSpPr txBox="1">
            <a:spLocks/>
          </p:cNvSpPr>
          <p:nvPr/>
        </p:nvSpPr>
        <p:spPr>
          <a:xfrm>
            <a:off x="1066799" y="1575966"/>
            <a:ext cx="10058400" cy="6304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300" b="1" dirty="0">
                <a:latin typeface="Paperlogy 9 Black" pitchFamily="2" charset="-127"/>
                <a:ea typeface="Paperlogy 9 Black" pitchFamily="2" charset="-127"/>
              </a:rPr>
              <a:t>[TC-01-01]</a:t>
            </a:r>
            <a:r>
              <a:rPr lang="ko-KR" altLang="en-US" sz="2300" b="1" dirty="0">
                <a:latin typeface="Paperlogy 9 Black" pitchFamily="2" charset="-127"/>
                <a:ea typeface="Paperlogy 9 Black" pitchFamily="2" charset="-127"/>
              </a:rPr>
              <a:t>선박 현재 위치 지도 출력 기능</a:t>
            </a:r>
          </a:p>
        </p:txBody>
      </p:sp>
      <p:pic>
        <p:nvPicPr>
          <p:cNvPr id="4" name="그림 3" descr="지도, 스크린샷, 텍스트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4F552C7-AB5B-1B5A-A3B1-CC3747D7A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861" y="2206421"/>
            <a:ext cx="5205338" cy="393209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F4CDDB17-1645-174E-65CE-1EE5D297C241}"/>
              </a:ext>
            </a:extLst>
          </p:cNvPr>
          <p:cNvSpPr/>
          <p:nvPr/>
        </p:nvSpPr>
        <p:spPr>
          <a:xfrm>
            <a:off x="8384569" y="4316844"/>
            <a:ext cx="611204" cy="61610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9" name="그림 8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23D33A6-2DFD-2EBE-D27F-6C5BA85587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61" y="3495784"/>
            <a:ext cx="5181600" cy="990600"/>
          </a:xfrm>
          <a:prstGeom prst="rect">
            <a:avLst/>
          </a:prstGeom>
        </p:spPr>
      </p:pic>
      <p:pic>
        <p:nvPicPr>
          <p:cNvPr id="11" name="그림 10" descr="텍스트, 폰트, 스크린샷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811C7E4-250C-ACEB-D1EA-65B64D8920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23" y="3495784"/>
            <a:ext cx="51816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544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56A45-CA4E-0EC5-9178-7AD5160D1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B41AA-95AA-9C40-70AE-886FCCE38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Paperlogy 9 Black" pitchFamily="2" charset="-127"/>
                <a:ea typeface="Paperlogy 9 Black" pitchFamily="2" charset="-127"/>
              </a:rPr>
              <a:t>고객 </a:t>
            </a:r>
            <a:r>
              <a:rPr lang="en-US" altLang="ko-KR" sz="2000" b="1" dirty="0">
                <a:latin typeface="Paperlogy 9 Black" pitchFamily="2" charset="-127"/>
                <a:ea typeface="Paperlogy 9 Black" pitchFamily="2" charset="-127"/>
              </a:rPr>
              <a:t> Test Result Report</a:t>
            </a:r>
            <a:br>
              <a:rPr lang="en-US" altLang="ko-KR" b="1" dirty="0">
                <a:latin typeface="Paperlogy 9 Black" pitchFamily="2" charset="-127"/>
                <a:ea typeface="Paperlogy 9 Black" pitchFamily="2" charset="-127"/>
              </a:rPr>
            </a:br>
            <a:r>
              <a:rPr lang="ko-KR" altLang="en-US" b="1" dirty="0">
                <a:latin typeface="Paperlogy 9 Black" pitchFamily="2" charset="-127"/>
                <a:ea typeface="Paperlogy 9 Black" pitchFamily="2" charset="-127"/>
              </a:rPr>
              <a:t>테스트 결과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80FCF7FD-37F5-2A28-9EB7-F39E2AD1E12D}"/>
              </a:ext>
            </a:extLst>
          </p:cNvPr>
          <p:cNvSpPr txBox="1">
            <a:spLocks/>
          </p:cNvSpPr>
          <p:nvPr/>
        </p:nvSpPr>
        <p:spPr>
          <a:xfrm>
            <a:off x="1066799" y="1575966"/>
            <a:ext cx="10058400" cy="6304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300" b="1" dirty="0">
                <a:latin typeface="Paperlogy 9 Black" pitchFamily="2" charset="-127"/>
                <a:ea typeface="Paperlogy 9 Black" pitchFamily="2" charset="-127"/>
              </a:rPr>
              <a:t>[TC-01-02] </a:t>
            </a:r>
            <a:r>
              <a:rPr lang="ko-KR" altLang="en-US" sz="2300" b="1" dirty="0">
                <a:latin typeface="Paperlogy 9 Black" pitchFamily="2" charset="-127"/>
                <a:ea typeface="Paperlogy 9 Black" pitchFamily="2" charset="-127"/>
              </a:rPr>
              <a:t>예측 경로 지도 출력 기능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EFAF679-8F6D-8A6B-2193-2CA9885FEECC}"/>
              </a:ext>
            </a:extLst>
          </p:cNvPr>
          <p:cNvSpPr/>
          <p:nvPr/>
        </p:nvSpPr>
        <p:spPr>
          <a:xfrm>
            <a:off x="8384569" y="4316844"/>
            <a:ext cx="611204" cy="61610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9" name="그림 8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9E7D979-E741-5EFE-44D2-5D3CE4690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261" y="3495784"/>
            <a:ext cx="5181600" cy="990600"/>
          </a:xfrm>
          <a:prstGeom prst="rect">
            <a:avLst/>
          </a:prstGeom>
        </p:spPr>
      </p:pic>
      <p:pic>
        <p:nvPicPr>
          <p:cNvPr id="11" name="그림 10" descr="텍스트, 폰트, 스크린샷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64D924E-C813-8C3F-61A4-466CFA0530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23" y="3495784"/>
            <a:ext cx="5181600" cy="990600"/>
          </a:xfrm>
          <a:prstGeom prst="rect">
            <a:avLst/>
          </a:prstGeom>
        </p:spPr>
      </p:pic>
      <p:pic>
        <p:nvPicPr>
          <p:cNvPr id="13" name="그림 12" descr="텍스트, 폰트, 스크린샷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65B56B5-7773-B6CB-FA85-BE14D29D87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9" y="3429000"/>
            <a:ext cx="5181600" cy="1143000"/>
          </a:xfrm>
          <a:prstGeom prst="rect">
            <a:avLst/>
          </a:prstGeom>
        </p:spPr>
      </p:pic>
      <p:pic>
        <p:nvPicPr>
          <p:cNvPr id="5" name="내용 개체 틀 11" descr="텍스트, 스크린샷, 소프트웨어, 지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F08D008-42A5-0C51-5710-A04DCB212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123" y="2206421"/>
            <a:ext cx="5205339" cy="3932091"/>
          </a:xfr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BF715D10-027F-67E2-446E-56EA6185CB5C}"/>
              </a:ext>
            </a:extLst>
          </p:cNvPr>
          <p:cNvSpPr/>
          <p:nvPr/>
        </p:nvSpPr>
        <p:spPr>
          <a:xfrm>
            <a:off x="8498792" y="3495784"/>
            <a:ext cx="1120378" cy="185303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3530738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추억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248</TotalTime>
  <Words>616</Words>
  <Application>Microsoft Macintosh PowerPoint</Application>
  <PresentationFormat>와이드스크린</PresentationFormat>
  <Paragraphs>125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Paperlogy 4 Regular</vt:lpstr>
      <vt:lpstr>Paperlogy 9 Black</vt:lpstr>
      <vt:lpstr>Paperlogy 6 SemiBold</vt:lpstr>
      <vt:lpstr>Paperlogy 5 Medium</vt:lpstr>
      <vt:lpstr>Calibri</vt:lpstr>
      <vt:lpstr>Paperlogy 7 Bold</vt:lpstr>
      <vt:lpstr>맑은 고딕</vt:lpstr>
      <vt:lpstr>Calibri Light</vt:lpstr>
      <vt:lpstr>추억</vt:lpstr>
      <vt:lpstr>테스트케이스 결과 보고</vt:lpstr>
      <vt:lpstr>Level Test Result Report 테스트 범위</vt:lpstr>
      <vt:lpstr>Level Test Result Report 테스트 결과 개요</vt:lpstr>
      <vt:lpstr>Level Test Result Report 테스트 결과</vt:lpstr>
      <vt:lpstr>Level Test Result Report 테스트 결과</vt:lpstr>
      <vt:lpstr>고객 Test Result Report 테스트 범위</vt:lpstr>
      <vt:lpstr>고객  Test Result Report 테스트 결과 개요</vt:lpstr>
      <vt:lpstr>고객  Test Result Report 테스트 결과</vt:lpstr>
      <vt:lpstr>고객  Test Result Report 테스트 결과</vt:lpstr>
      <vt:lpstr>고객  Test Result Report 테스트 결과</vt:lpstr>
      <vt:lpstr>고객  Test Result Report 테스트 결과</vt:lpstr>
      <vt:lpstr>고객  Test Result Report 테스트 결과</vt:lpstr>
      <vt:lpstr>고객  Test Result Report 고객 피드백 및 피드백 반영 계획</vt:lpstr>
      <vt:lpstr>고객  Test Result Report 고객 피드백 및 피드백 반영 계획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디자인 개요</dc:title>
  <dc:creator>김연범</dc:creator>
  <cp:lastModifiedBy>이한을</cp:lastModifiedBy>
  <cp:revision>29</cp:revision>
  <dcterms:created xsi:type="dcterms:W3CDTF">2025-03-13T04:14:44Z</dcterms:created>
  <dcterms:modified xsi:type="dcterms:W3CDTF">2025-06-06T10:09:21Z</dcterms:modified>
</cp:coreProperties>
</file>

<file path=docProps/thumbnail.jpeg>
</file>